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4" r:id="rId5"/>
    <p:sldId id="267" r:id="rId6"/>
    <p:sldId id="270" r:id="rId7"/>
    <p:sldId id="274" r:id="rId8"/>
    <p:sldId id="272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8:51.42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4.68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4.87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9.723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50.47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51.12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20:18.86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20:19.91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8:52.57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8:53.88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14.320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15.35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2.36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3.31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4.05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15:19:44.261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2CAB-DAC6-4783-A9EC-1EAF2137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6418E-724A-498A-AEB5-7700959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392F-F3B4-4728-B595-36D0C24E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DBD73-B4A2-4245-A2F3-5F42341B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8808-FBE6-450E-AB9A-FAA3306E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811B-68F2-4D50-86A4-0DEE3702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DB088-E438-4C9F-B8EC-CBB0A2B28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2D8C-7D14-4C40-8E3F-0EEAB7B5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0F985-E08D-48A4-952D-EFCA47CF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4442A-7535-48F7-AA7C-E9F2627D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912DF-F20A-4FF4-B46C-A64F2E1A2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E4215-0415-46C8-901A-B5C2EEE40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0B1F2-38A6-4FE2-9D6A-8BACBE9A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3DDF-51B6-4BAD-BE76-ED213C00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8B15E-D03F-465C-B3AA-03312B56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8600-C7A8-4BA5-82BE-FA74FD7D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5496-B288-4934-AC4B-D44CC9FEC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D1C85-7040-43A4-9A1E-7813BB68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0EB05-4DA0-4883-A2A0-ECCC3252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918B-94FC-4F42-A9B1-98327AEE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713D-4215-4446-BF58-97EF1B73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101C-82AA-4AB3-B5B8-B4085773D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D511B-646F-4892-BB28-D86BE781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9B230-9179-4F92-83D7-0A72F702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5C6B4-07BA-42CD-9DD0-D5E67B54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3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C176-F728-4DB5-B1F5-A1C7A0BD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2FFF-FF40-4F72-B897-D586091D5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3B4F4-CFEF-4CBE-AEAB-C851CCC27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F9AF6-9E31-405B-81E0-6B1538151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77659-88B1-48F7-B2B7-017F31BC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8C544-C322-411E-A332-028AE085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B422-D1DC-4096-9191-6CBB3648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B0576-2E31-4D7C-923E-6E3AAFD4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C3BF3-6C99-4016-90EF-E1C106032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791E9-A279-4684-A672-5C6EDA5A0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51F168-4573-4657-B199-01DC899B2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2E4B9-A131-44EE-8F12-C0975F2E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92B09-99D0-46D4-89FF-D767812A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62ADC7-2B0E-4DF5-AF09-14B26F22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3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CA1F9-0B64-4622-A1C6-14538BF0C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28B09-3D46-4C3F-93B4-E096837A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D3099-76CE-495E-A0D4-A609A597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8ACE-8380-4264-996A-9172398E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8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32C39-709C-4328-9485-4CB395FD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FC99A-B6BE-4D22-8633-F2D68DF5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87985-6E55-4C14-9FDC-6576AEAE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6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1755-DE2D-459A-A6AB-3D88812E5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3FE00-7F00-48C1-B709-4E46DE99F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4C0A6-36A6-4AFA-A560-89ABA15C1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A94D1-0A9C-4B28-9E1B-C05BEBB1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44286-000B-4B71-8147-678C502E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0C363-767A-4462-BE84-7776B2C0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3C2B-D803-4529-9C08-46C5012D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5221BC-ACBB-4158-82DE-653976C9A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977DD-74D2-4788-AF7A-7CFCA7B70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FD288-B5D2-404C-802C-CE0DEE70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526E-6303-45A0-8141-14FCFC16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9864F-B989-4318-96E1-6B7544F9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8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659D2-50E2-4C2A-A7A1-9DD868F7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189AC-3A09-49DF-9152-6C20149DE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46692-AE87-4206-9914-79BC36E78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D66B-030D-4083-ADAB-03C84F49070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BFB41-3F8B-4F2E-AA12-1F5C1985C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18A63-4113-4CDB-8277-E0051ADC2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F65B-5653-4ECB-9DA4-ADF07A680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.xml"/><Relationship Id="rId5" Type="http://schemas.openxmlformats.org/officeDocument/2006/relationships/image" Target="../media/image20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customXml" Target="../ink/ink10.xml"/><Relationship Id="rId18" Type="http://schemas.openxmlformats.org/officeDocument/2006/relationships/customXml" Target="../ink/ink14.xml"/><Relationship Id="rId26" Type="http://schemas.openxmlformats.org/officeDocument/2006/relationships/image" Target="../media/image3.jpeg"/><Relationship Id="rId3" Type="http://schemas.openxmlformats.org/officeDocument/2006/relationships/image" Target="../media/image40.png"/><Relationship Id="rId21" Type="http://schemas.openxmlformats.org/officeDocument/2006/relationships/customXml" Target="../ink/ink16.xml"/><Relationship Id="rId7" Type="http://schemas.openxmlformats.org/officeDocument/2006/relationships/image" Target="../media/image60.png"/><Relationship Id="rId12" Type="http://schemas.openxmlformats.org/officeDocument/2006/relationships/customXml" Target="../ink/ink9.xml"/><Relationship Id="rId17" Type="http://schemas.openxmlformats.org/officeDocument/2006/relationships/customXml" Target="../ink/ink13.xml"/><Relationship Id="rId25" Type="http://schemas.openxmlformats.org/officeDocument/2006/relationships/image" Target="../media/image2.jpeg"/><Relationship Id="rId2" Type="http://schemas.openxmlformats.org/officeDocument/2006/relationships/customXml" Target="../ink/ink4.xml"/><Relationship Id="rId16" Type="http://schemas.openxmlformats.org/officeDocument/2006/relationships/image" Target="../media/image90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80.png"/><Relationship Id="rId24" Type="http://schemas.openxmlformats.org/officeDocument/2006/relationships/image" Target="../media/image1.jpeg"/><Relationship Id="rId5" Type="http://schemas.openxmlformats.org/officeDocument/2006/relationships/image" Target="../media/image50.png"/><Relationship Id="rId15" Type="http://schemas.openxmlformats.org/officeDocument/2006/relationships/customXml" Target="../ink/ink12.xml"/><Relationship Id="rId23" Type="http://schemas.openxmlformats.org/officeDocument/2006/relationships/hyperlink" Target="https://www.google.com/url?sa=i&amp;url=https%3A%2F%2Fwww.kobo.com%2Fus%2Fen%2Febook%2Fgrowing-and-maintaining-healthy-fruit-trees-a-beginner-s-guide-to-growing-beautiful-and-healthy-fruit-trees&amp;psig=AOvVaw1kzgiR3Xacs4NoBMtI_lrQ&amp;ust=1589556672201000&amp;source=images&amp;cd=vfe&amp;ved=0CAIQjRxqFwoTCMD0yq_Ws-kCFQAAAAAdAAAAABAG" TargetMode="External"/><Relationship Id="rId10" Type="http://schemas.openxmlformats.org/officeDocument/2006/relationships/customXml" Target="../ink/ink8.xml"/><Relationship Id="rId19" Type="http://schemas.openxmlformats.org/officeDocument/2006/relationships/customXml" Target="../ink/ink15.xml"/><Relationship Id="rId4" Type="http://schemas.openxmlformats.org/officeDocument/2006/relationships/customXml" Target="../ink/ink5.xml"/><Relationship Id="rId9" Type="http://schemas.openxmlformats.org/officeDocument/2006/relationships/image" Target="../media/image70.png"/><Relationship Id="rId14" Type="http://schemas.openxmlformats.org/officeDocument/2006/relationships/customXml" Target="../ink/ink11.xml"/><Relationship Id="rId22" Type="http://schemas.openxmlformats.org/officeDocument/2006/relationships/image" Target="../media/image11.png"/><Relationship Id="rId27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url=https%3A%2F%2Fwww.carmichaelcommunitybiblechurch.org%2Fcriticism-a-gift%2F&amp;psig=AOvVaw3DcGWaLofeQl9V0gYWrI_j&amp;ust=1589925063181000&amp;source=images&amp;cd=vfe&amp;ved=0CAIQjRxqFwoTCKCuqseyvukCFQAAAAAdAAAAABA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google.com/url?sa=i&amp;url=https%3A%2F%2Fwww.homedepot.com%2Fp%2FTempaper-Kids-Falling-Stars-Grey-and-Metallic-Gold-Self-Adhesive-Removable-Borders-and-Stripes-TK606%2F303778220&amp;psig=AOvVaw1krTwmfcLuvNom_e4sNdID&amp;ust=1590267956879000&amp;source=images&amp;cd=vfe&amp;ved=0CAIQjRxqFwoTCLjKj_ivyOkCFQAAAAAdAAAAABAL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www.pinterest.com%2Fpin%2F289919294735642436%2F&amp;psig=AOvVaw1qv7H2WjMUEpiKKbnmI3vz&amp;ust=1590600225748000&amp;source=images&amp;cd=vfe&amp;ved=0CAIQjRxqFwoTCNiFl9-F0ukCFQAAAAAdAAAAABA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hyperlink" Target="https://www.google.com/url?sa=i&amp;url=https%3A%2F%2Fwww.carmichaelcommunitybiblechurch.org%2Fcriticism-a-gift%2F&amp;psig=AOvVaw3DcGWaLofeQl9V0gYWrI_j&amp;ust=1589925063181000&amp;source=images&amp;cd=vfe&amp;ved=0CAIQjRxqFwoTCKCuqseyvukCFQAAAAAdAAAAABAE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hyperlink" Target="https://www.google.com/url?sa=i&amp;url=https%3A%2F%2Fwww.homedepot.com%2Fp%2FTempaper-Kids-Falling-Stars-Grey-and-Metallic-Gold-Self-Adhesive-Removable-Borders-and-Stripes-TK606%2F303778220&amp;psig=AOvVaw1krTwmfcLuvNom_e4sNdID&amp;ust=1590267956879000&amp;source=images&amp;cd=vfe&amp;ved=0CAIQjRxqFwoTCLjKj_ivyOkCFQAAAAAdAAAAABAL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5466-BD1B-4EDE-ADCD-89A6287E8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GIG Zoom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FD2BC-3540-451B-BEF1-9DF0D82F9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sz="3600" i="1" dirty="0"/>
              <a:t>Parents resource</a:t>
            </a:r>
          </a:p>
        </p:txBody>
      </p:sp>
    </p:spTree>
    <p:extLst>
      <p:ext uri="{BB962C8B-B14F-4D97-AF65-F5344CB8AC3E}">
        <p14:creationId xmlns:p14="http://schemas.microsoft.com/office/powerpoint/2010/main" val="254289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6A6F-FD72-4BA7-80E9-C41DB6CF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T </a:t>
            </a:r>
            <a:r>
              <a:rPr lang="en-US" sz="8000" b="1" dirty="0"/>
              <a:t>TEMPLE </a:t>
            </a:r>
            <a:r>
              <a:rPr lang="en-US" b="1" i="1" dirty="0"/>
              <a:t>539 - 430 BC</a:t>
            </a:r>
            <a:br>
              <a:rPr lang="en-US" b="1" i="1" dirty="0"/>
            </a:br>
            <a:r>
              <a:rPr lang="en-US" b="1" i="1" dirty="0"/>
              <a:t>Persian Empire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69964-4599-40AB-92B6-8D2374DC5B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Prophets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186FA-F7F9-4F25-B74B-28A5A7D19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Haggai</a:t>
            </a:r>
          </a:p>
          <a:p>
            <a:pPr marL="0" indent="0">
              <a:buNone/>
            </a:pPr>
            <a:r>
              <a:rPr lang="en-US" dirty="0"/>
              <a:t> - Build God’s house</a:t>
            </a:r>
          </a:p>
          <a:p>
            <a:r>
              <a:rPr lang="en-US" b="1" dirty="0">
                <a:solidFill>
                  <a:srgbClr val="FF0000"/>
                </a:solidFill>
              </a:rPr>
              <a:t>Zechariah</a:t>
            </a:r>
          </a:p>
          <a:p>
            <a:pPr marL="0" indent="0">
              <a:buNone/>
            </a:pPr>
            <a:r>
              <a:rPr lang="en-US" dirty="0"/>
              <a:t>- Prophesied about Jesus</a:t>
            </a:r>
          </a:p>
          <a:p>
            <a:pPr>
              <a:buFontTx/>
              <a:buChar char="-"/>
            </a:pPr>
            <a:r>
              <a:rPr lang="en-US" dirty="0"/>
              <a:t>Royal branch of David will build God’s temple</a:t>
            </a:r>
          </a:p>
          <a:p>
            <a:pPr>
              <a:buFontTx/>
              <a:buChar char="-"/>
            </a:pPr>
            <a:r>
              <a:rPr lang="en-US" dirty="0"/>
              <a:t>King will come on a donkey</a:t>
            </a:r>
          </a:p>
          <a:p>
            <a:pPr>
              <a:buFontTx/>
              <a:buChar char="-"/>
            </a:pPr>
            <a:r>
              <a:rPr lang="en-US" dirty="0"/>
              <a:t>Jerusalem will be a blessing to all the nation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Malachi (Last prophet) </a:t>
            </a:r>
          </a:p>
          <a:p>
            <a:pPr marL="0" indent="0">
              <a:buNone/>
            </a:pPr>
            <a:r>
              <a:rPr lang="en-US" dirty="0"/>
              <a:t>- Prophesied about John the Baptist and Jesus</a:t>
            </a:r>
          </a:p>
          <a:p>
            <a:r>
              <a:rPr lang="en-US" b="1" dirty="0">
                <a:solidFill>
                  <a:srgbClr val="FF0000"/>
                </a:solidFill>
              </a:rPr>
              <a:t>Daniel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DF60B-DC7F-4203-ACF7-4D0014A09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Kings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2672A-F0AD-46A2-9DAE-EA4DEE26FA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Cyrus 539 BC</a:t>
            </a:r>
          </a:p>
          <a:p>
            <a:pPr>
              <a:buFontTx/>
              <a:buChar char="-"/>
            </a:pPr>
            <a:r>
              <a:rPr lang="en-US" dirty="0"/>
              <a:t>Allows the Israelites to return to Jerusalem </a:t>
            </a:r>
          </a:p>
          <a:p>
            <a:pPr>
              <a:buFontTx/>
              <a:buChar char="-"/>
            </a:pPr>
            <a:r>
              <a:rPr lang="en-US" dirty="0"/>
              <a:t>Some returned and some stayed</a:t>
            </a:r>
          </a:p>
          <a:p>
            <a:pPr>
              <a:buFontTx/>
              <a:buChar char="-"/>
            </a:pPr>
            <a:r>
              <a:rPr lang="en-US" dirty="0"/>
              <a:t>Started building the temple but stopped because of opposition</a:t>
            </a:r>
          </a:p>
          <a:p>
            <a:r>
              <a:rPr lang="en-US" b="1" dirty="0">
                <a:solidFill>
                  <a:srgbClr val="FF0000"/>
                </a:solidFill>
              </a:rPr>
              <a:t>Darius 522-486</a:t>
            </a:r>
          </a:p>
          <a:p>
            <a:pPr marL="0" indent="0">
              <a:buNone/>
            </a:pPr>
            <a:r>
              <a:rPr lang="en-US" dirty="0"/>
              <a:t>- Temple building resumes</a:t>
            </a:r>
          </a:p>
          <a:p>
            <a:r>
              <a:rPr lang="en-US" b="1" dirty="0">
                <a:solidFill>
                  <a:srgbClr val="FF0000"/>
                </a:solidFill>
              </a:rPr>
              <a:t>Xerxes I 486-465</a:t>
            </a:r>
          </a:p>
          <a:p>
            <a:pPr marL="0" indent="0">
              <a:buNone/>
            </a:pPr>
            <a:r>
              <a:rPr lang="en-US" dirty="0"/>
              <a:t>- The story of Esther</a:t>
            </a:r>
          </a:p>
          <a:p>
            <a:r>
              <a:rPr lang="en-US" b="1" dirty="0">
                <a:solidFill>
                  <a:srgbClr val="FF0000"/>
                </a:solidFill>
              </a:rPr>
              <a:t>Artaxerxes 465-424</a:t>
            </a:r>
          </a:p>
          <a:p>
            <a:r>
              <a:rPr lang="en-US" dirty="0"/>
              <a:t>The second return from Exile</a:t>
            </a:r>
          </a:p>
        </p:txBody>
      </p:sp>
    </p:spTree>
    <p:extLst>
      <p:ext uri="{BB962C8B-B14F-4D97-AF65-F5344CB8AC3E}">
        <p14:creationId xmlns:p14="http://schemas.microsoft.com/office/powerpoint/2010/main" val="256317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CF79-A1EC-46CF-81DE-E404A5E5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OLD TESTAMENT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772F9-6ADB-4D07-8555-C8499503E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THE LAWS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E6B0B-6295-4881-AD6E-C7103B82CB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Genesis                 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Exodus                  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Leviticus               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Numbers               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Deuteronomy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4FB4F9-185F-446F-98DC-E14ECF07B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endParaRPr lang="en-US" sz="21600" dirty="0">
              <a:solidFill>
                <a:srgbClr val="FF0000"/>
              </a:solidFill>
            </a:endParaRPr>
          </a:p>
          <a:p>
            <a:pPr algn="ctr"/>
            <a:r>
              <a:rPr lang="en-US" sz="16000" dirty="0">
                <a:solidFill>
                  <a:srgbClr val="FF0000"/>
                </a:solidFill>
              </a:rPr>
              <a:t>HISTORY</a:t>
            </a:r>
            <a:endParaRPr lang="en-US" sz="16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5312B3-048A-4072-AE9F-818866B79E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Joshua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Judges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Ruth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1 and 2 Samuel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1 and 2 kings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1 and 2 Chronicles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Ezra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Nehemiah 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Esther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D3CD-F691-46D7-AD04-B0FB6BB0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/>
              <a:t>CASKET EMPTY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1D4CD-7F24-4BE5-B698-2238493D10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CASKET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7A6D8-9B49-4299-8BE9-4FC9E6B863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C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dirty="0"/>
              <a:t>– CREATION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A</a:t>
            </a:r>
            <a:r>
              <a:rPr lang="en-US" sz="4000" dirty="0"/>
              <a:t> </a:t>
            </a:r>
            <a:r>
              <a:rPr lang="en-US" dirty="0"/>
              <a:t>– ABRAHAM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S</a:t>
            </a:r>
            <a:r>
              <a:rPr lang="en-US" sz="4800" b="1" dirty="0"/>
              <a:t> </a:t>
            </a:r>
            <a:r>
              <a:rPr lang="en-US" dirty="0"/>
              <a:t>– SAINI 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K</a:t>
            </a:r>
            <a:r>
              <a:rPr lang="en-US" sz="4800" dirty="0"/>
              <a:t>-</a:t>
            </a:r>
            <a:r>
              <a:rPr lang="en-US" dirty="0"/>
              <a:t> KINGS</a:t>
            </a:r>
          </a:p>
          <a:p>
            <a:r>
              <a:rPr lang="en-US" sz="5200" b="1" dirty="0">
                <a:solidFill>
                  <a:srgbClr val="FF0000"/>
                </a:solidFill>
              </a:rPr>
              <a:t>E</a:t>
            </a:r>
            <a:r>
              <a:rPr lang="en-US" sz="5200" dirty="0"/>
              <a:t>-</a:t>
            </a:r>
            <a:r>
              <a:rPr lang="en-US" dirty="0"/>
              <a:t> EXILE</a:t>
            </a:r>
          </a:p>
          <a:p>
            <a:r>
              <a:rPr lang="en-US" sz="5200" b="1" dirty="0">
                <a:solidFill>
                  <a:srgbClr val="FF0000"/>
                </a:solidFill>
              </a:rPr>
              <a:t>T </a:t>
            </a:r>
            <a:r>
              <a:rPr lang="en-US" sz="5200" dirty="0"/>
              <a:t>- </a:t>
            </a:r>
            <a:r>
              <a:rPr lang="en-US" dirty="0"/>
              <a:t>TEMPLE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C0C9B-F602-44E9-BBF4-41945DF5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EMPTY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B2C15-8C45-4853-A442-C74EE65C5F8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200" b="1" dirty="0">
                <a:solidFill>
                  <a:srgbClr val="FF0000"/>
                </a:solidFill>
              </a:rPr>
              <a:t>E</a:t>
            </a:r>
            <a:r>
              <a:rPr lang="en-US" sz="5200" b="1" dirty="0"/>
              <a:t> </a:t>
            </a:r>
            <a:r>
              <a:rPr lang="en-US" sz="5200"/>
              <a:t>– </a:t>
            </a:r>
            <a:r>
              <a:rPr lang="en-US"/>
              <a:t>EXPECTATION</a:t>
            </a:r>
            <a:endParaRPr lang="en-US" dirty="0"/>
          </a:p>
          <a:p>
            <a:r>
              <a:rPr lang="en-US" sz="5200" b="1" dirty="0">
                <a:solidFill>
                  <a:srgbClr val="FF0000"/>
                </a:solidFill>
              </a:rPr>
              <a:t>M</a:t>
            </a:r>
            <a:r>
              <a:rPr lang="en-US" sz="5200" b="1" dirty="0"/>
              <a:t> </a:t>
            </a:r>
            <a:r>
              <a:rPr lang="en-US" sz="5200" dirty="0"/>
              <a:t>– </a:t>
            </a:r>
            <a:r>
              <a:rPr lang="en-US" dirty="0"/>
              <a:t>MESSAIH </a:t>
            </a:r>
          </a:p>
          <a:p>
            <a:r>
              <a:rPr lang="en-US" sz="5200" b="1" dirty="0">
                <a:solidFill>
                  <a:srgbClr val="FF0000"/>
                </a:solidFill>
              </a:rPr>
              <a:t>P</a:t>
            </a:r>
            <a:r>
              <a:rPr lang="en-US" sz="5200" dirty="0"/>
              <a:t>- </a:t>
            </a:r>
            <a:r>
              <a:rPr lang="en-US" dirty="0"/>
              <a:t>PENTECOST</a:t>
            </a:r>
          </a:p>
          <a:p>
            <a:r>
              <a:rPr lang="en-US" sz="5200" b="1" dirty="0">
                <a:solidFill>
                  <a:srgbClr val="FF0000"/>
                </a:solidFill>
              </a:rPr>
              <a:t>T</a:t>
            </a:r>
            <a:r>
              <a:rPr lang="en-US" sz="5200" b="1" dirty="0"/>
              <a:t> </a:t>
            </a:r>
            <a:r>
              <a:rPr lang="en-US" sz="5200" dirty="0"/>
              <a:t>–</a:t>
            </a:r>
            <a:r>
              <a:rPr lang="en-US" sz="5200" b="1" dirty="0"/>
              <a:t> </a:t>
            </a:r>
            <a:r>
              <a:rPr lang="en-US" dirty="0"/>
              <a:t>TEACHING</a:t>
            </a:r>
          </a:p>
          <a:p>
            <a:r>
              <a:rPr lang="en-US" sz="5200" b="1" dirty="0">
                <a:solidFill>
                  <a:srgbClr val="FF0000"/>
                </a:solidFill>
              </a:rPr>
              <a:t>Y</a:t>
            </a:r>
            <a:r>
              <a:rPr lang="en-US" sz="5200" dirty="0"/>
              <a:t>- </a:t>
            </a:r>
            <a:r>
              <a:rPr lang="en-US" dirty="0"/>
              <a:t>YET TO COME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4ACE11D-FADB-4B8E-9154-C2C5A4E93B92}"/>
                  </a:ext>
                </a:extLst>
              </p14:cNvPr>
              <p14:cNvContentPartPr/>
              <p14:nvPr/>
            </p14:nvContentPartPr>
            <p14:xfrm>
              <a:off x="4571581" y="201986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4ACE11D-FADB-4B8E-9154-C2C5A4E93B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3581" y="19118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D3E4131-7DBC-4DEB-93C7-AA024855DDA4}"/>
                  </a:ext>
                </a:extLst>
              </p14:cNvPr>
              <p14:cNvContentPartPr/>
              <p14:nvPr/>
            </p14:nvContentPartPr>
            <p14:xfrm>
              <a:off x="4412461" y="200870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D3E4131-7DBC-4DEB-93C7-AA024855DDA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4461" y="19010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BC9BFEE-D27B-4F46-A8E3-6DDEC2EFD205}"/>
                  </a:ext>
                </a:extLst>
              </p14:cNvPr>
              <p14:cNvContentPartPr/>
              <p14:nvPr/>
            </p14:nvContentPartPr>
            <p14:xfrm>
              <a:off x="4188901" y="200870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BC9BFEE-D27B-4F46-A8E3-6DDEC2EFD2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70901" y="1901060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81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60BA-6F9E-4755-BA17-7A12D9D9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8000" b="1" dirty="0">
                <a:solidFill>
                  <a:srgbClr val="FF0000"/>
                </a:solidFill>
              </a:rPr>
            </a:br>
            <a:r>
              <a:rPr lang="en-US" sz="10700" b="1" dirty="0">
                <a:solidFill>
                  <a:srgbClr val="FF0000"/>
                </a:solidFill>
              </a:rPr>
              <a:t>CASKET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9099-1841-40F1-A296-3B79B98EE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1300" b="1" dirty="0">
                <a:solidFill>
                  <a:srgbClr val="FF0000"/>
                </a:solidFill>
              </a:rPr>
              <a:t>C </a:t>
            </a:r>
            <a:r>
              <a:rPr lang="en-US" sz="9600" b="1" dirty="0">
                <a:solidFill>
                  <a:srgbClr val="FF0000"/>
                </a:solidFill>
              </a:rPr>
              <a:t> </a:t>
            </a:r>
            <a:r>
              <a:rPr lang="en-US" sz="6000" b="1" dirty="0"/>
              <a:t>CREATION                 </a:t>
            </a:r>
            <a:r>
              <a:rPr lang="en-US" sz="3200" i="1" dirty="0"/>
              <a:t>Genesis</a:t>
            </a:r>
            <a:r>
              <a:rPr lang="en-US" sz="6000" i="1" dirty="0"/>
              <a:t> </a:t>
            </a:r>
          </a:p>
          <a:p>
            <a:pPr algn="ctr">
              <a:buFontTx/>
              <a:buChar char="-"/>
            </a:pPr>
            <a:r>
              <a:rPr lang="en-US" sz="6000" dirty="0"/>
              <a:t>God created the world</a:t>
            </a:r>
          </a:p>
          <a:p>
            <a:pPr marL="0" indent="0" algn="ctr">
              <a:buNone/>
            </a:pPr>
            <a:r>
              <a:rPr lang="en-US" sz="6000" dirty="0"/>
              <a:t>Adam and Eve sinned</a:t>
            </a:r>
          </a:p>
          <a:p>
            <a:pPr algn="ctr">
              <a:buFontTx/>
              <a:buChar char="-"/>
            </a:pPr>
            <a:r>
              <a:rPr lang="en-US" sz="6000" dirty="0"/>
              <a:t>Noah and the flood</a:t>
            </a:r>
          </a:p>
          <a:p>
            <a:pPr algn="ctr">
              <a:buFontTx/>
              <a:buChar char="-"/>
            </a:pPr>
            <a:r>
              <a:rPr lang="en-US" sz="5800" dirty="0"/>
              <a:t>The tower of Babel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3FB44D5-5A62-4E25-8457-EECF7A53E8A3}"/>
                  </a:ext>
                </a:extLst>
              </p14:cNvPr>
              <p14:cNvContentPartPr/>
              <p14:nvPr/>
            </p14:nvContentPartPr>
            <p14:xfrm>
              <a:off x="4646461" y="126494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3FB44D5-5A62-4E25-8457-EECF7A53E8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8461" y="115730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7A4AF68-57A2-4200-B428-FDA566D469D9}"/>
                  </a:ext>
                </a:extLst>
              </p14:cNvPr>
              <p14:cNvContentPartPr/>
              <p14:nvPr/>
            </p14:nvContentPartPr>
            <p14:xfrm>
              <a:off x="3242461" y="86066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7A4AF68-57A2-4200-B428-FDA566D469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4461" y="7526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F8ECA42-5A86-4580-B49A-5E26767A5736}"/>
                  </a:ext>
                </a:extLst>
              </p14:cNvPr>
              <p14:cNvContentPartPr/>
              <p14:nvPr/>
            </p14:nvContentPartPr>
            <p14:xfrm>
              <a:off x="2317621" y="1116260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F8ECA42-5A86-4580-B49A-5E26767A57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99981" y="10082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EA38D09-A192-4620-9FC8-64DF1268454D}"/>
                  </a:ext>
                </a:extLst>
              </p14:cNvPr>
              <p14:cNvContentPartPr/>
              <p14:nvPr/>
            </p14:nvContentPartPr>
            <p14:xfrm>
              <a:off x="5570941" y="1126340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EA38D09-A192-4620-9FC8-64DF126845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53301" y="1018700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0BE97B2C-41EA-43D2-AE4E-8F572DF971B3}"/>
              </a:ext>
            </a:extLst>
          </p:cNvPr>
          <p:cNvGrpSpPr/>
          <p:nvPr/>
        </p:nvGrpSpPr>
        <p:grpSpPr>
          <a:xfrm>
            <a:off x="4986301" y="828620"/>
            <a:ext cx="360" cy="360"/>
            <a:chOff x="4986301" y="82862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023B34C-F83C-454C-9689-8293F03C99BF}"/>
                    </a:ext>
                  </a:extLst>
                </p14:cNvPr>
                <p14:cNvContentPartPr/>
                <p14:nvPr/>
              </p14:nvContentPartPr>
              <p14:xfrm>
                <a:off x="4986301" y="828620"/>
                <a:ext cx="360" cy="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023B34C-F83C-454C-9689-8293F03C99B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68301" y="7206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04ADCD3-31C3-4EDF-99ED-8DD94114EBC7}"/>
                    </a:ext>
                  </a:extLst>
                </p14:cNvPr>
                <p14:cNvContentPartPr/>
                <p14:nvPr/>
              </p14:nvContentPartPr>
              <p14:xfrm>
                <a:off x="4986301" y="828620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04ADCD3-31C3-4EDF-99ED-8DD94114EBC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68301" y="7206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464FB39-7419-4FA0-8CE4-7B09F254E3BE}"/>
                    </a:ext>
                  </a:extLst>
                </p14:cNvPr>
                <p14:cNvContentPartPr/>
                <p14:nvPr/>
              </p14:nvContentPartPr>
              <p14:xfrm>
                <a:off x="4986301" y="828620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464FB39-7419-4FA0-8CE4-7B09F254E3B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68301" y="7206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FE7C2FD-A3E1-4991-B2D3-4D22C91D1029}"/>
                    </a:ext>
                  </a:extLst>
                </p14:cNvPr>
                <p14:cNvContentPartPr/>
                <p14:nvPr/>
              </p14:nvContentPartPr>
              <p14:xfrm>
                <a:off x="4986301" y="828620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FE7C2FD-A3E1-4991-B2D3-4D22C91D10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68301" y="7206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DA01188-FB7B-4E98-B721-16E69EC4263C}"/>
              </a:ext>
            </a:extLst>
          </p:cNvPr>
          <p:cNvGrpSpPr/>
          <p:nvPr/>
        </p:nvGrpSpPr>
        <p:grpSpPr>
          <a:xfrm>
            <a:off x="1902901" y="1073420"/>
            <a:ext cx="360" cy="360"/>
            <a:chOff x="1902901" y="107342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00CBEC0-7121-47AB-A3B1-9DF40E2A89A1}"/>
                    </a:ext>
                  </a:extLst>
                </p14:cNvPr>
                <p14:cNvContentPartPr/>
                <p14:nvPr/>
              </p14:nvContentPartPr>
              <p14:xfrm>
                <a:off x="1902901" y="1073420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00CBEC0-7121-47AB-A3B1-9DF40E2A89A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85261" y="9654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8BD2A75-A3FE-43F5-87B4-809FC99DF363}"/>
                    </a:ext>
                  </a:extLst>
                </p14:cNvPr>
                <p14:cNvContentPartPr/>
                <p14:nvPr/>
              </p14:nvContentPartPr>
              <p14:xfrm>
                <a:off x="1902901" y="1073420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8BD2A75-A3FE-43F5-87B4-809FC99DF36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85261" y="9654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9F4534F-9CB7-4A45-A952-F126D5306107}"/>
                    </a:ext>
                  </a:extLst>
                </p14:cNvPr>
                <p14:cNvContentPartPr/>
                <p14:nvPr/>
              </p14:nvContentPartPr>
              <p14:xfrm>
                <a:off x="1902901" y="1073420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9F4534F-9CB7-4A45-A952-F126D530610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85261" y="9654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E4FDAAA-4D4A-4C5D-B83C-DFBF06B6C0E0}"/>
                  </a:ext>
                </a:extLst>
              </p14:cNvPr>
              <p14:cNvContentPartPr/>
              <p14:nvPr/>
            </p14:nvContentPartPr>
            <p14:xfrm>
              <a:off x="3190395" y="1075890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E4FDAAA-4D4A-4C5D-B83C-DFBF06B6C0E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172755" y="96789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5FFA31E-7AD1-4241-AB63-77DB6658DC8F}"/>
                  </a:ext>
                </a:extLst>
              </p14:cNvPr>
              <p14:cNvContentPartPr/>
              <p14:nvPr/>
            </p14:nvContentPartPr>
            <p14:xfrm>
              <a:off x="2723835" y="1151850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5FFA31E-7AD1-4241-AB63-77DB6658DC8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706195" y="1044210"/>
                <a:ext cx="36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Picture 23" descr="Growing and Maintaining Healthy Fruit Trees: A Beginner's Guide To ...">
            <a:hlinkClick r:id="rId23" tgtFrame="&quot;_blank&quot;"/>
            <a:extLst>
              <a:ext uri="{FF2B5EF4-FFF2-40B4-BE49-F238E27FC236}">
                <a16:creationId xmlns:a16="http://schemas.microsoft.com/office/drawing/2014/main" id="{A6300574-7C59-4123-8EAA-63C35D05B13B}"/>
              </a:ext>
            </a:extLst>
          </p:cNvPr>
          <p:cNvPicPr/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176646"/>
            <a:ext cx="1003300" cy="88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Growing and Maintaining Healthy Fruit Trees: A Beginner's Guide To ...">
            <a:hlinkClick r:id="rId23" tgtFrame="&quot;_blank&quot;"/>
            <a:extLst>
              <a:ext uri="{FF2B5EF4-FFF2-40B4-BE49-F238E27FC236}">
                <a16:creationId xmlns:a16="http://schemas.microsoft.com/office/drawing/2014/main" id="{C5756F01-2BC3-442D-AF5C-4D7B5EC39EC0}"/>
              </a:ext>
            </a:extLst>
          </p:cNvPr>
          <p:cNvPicPr/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2176647"/>
            <a:ext cx="1003300" cy="880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09307C8-D1A7-461C-B3D7-FAB898D2E8DF}"/>
              </a:ext>
            </a:extLst>
          </p:cNvPr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751455"/>
            <a:ext cx="1003300" cy="88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27&quot; Traditional Casket in Oak with Medium Brown Finish | Abbey Caskets">
            <a:extLst>
              <a:ext uri="{FF2B5EF4-FFF2-40B4-BE49-F238E27FC236}">
                <a16:creationId xmlns:a16="http://schemas.microsoft.com/office/drawing/2014/main" id="{58FB30F3-9915-49FB-9715-BBD9345EC27A}"/>
              </a:ext>
            </a:extLst>
          </p:cNvPr>
          <p:cNvPicPr/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3632200"/>
            <a:ext cx="1505268" cy="107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Rainbow photos, royalty-free images, graphics, vectors &amp; videos ...">
            <a:extLst>
              <a:ext uri="{FF2B5EF4-FFF2-40B4-BE49-F238E27FC236}">
                <a16:creationId xmlns:a16="http://schemas.microsoft.com/office/drawing/2014/main" id="{D2E96099-F871-4FC9-85F9-C400706EB200}"/>
              </a:ext>
            </a:extLst>
          </p:cNvPr>
          <p:cNvPicPr/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232" y="4371975"/>
            <a:ext cx="1505268" cy="761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8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3569C-C002-460E-8054-9790661B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+mn-lt"/>
              </a:rPr>
              <a:t>A  </a:t>
            </a:r>
            <a:r>
              <a:rPr lang="en-US" sz="6000" b="1" dirty="0">
                <a:latin typeface="+mn-lt"/>
              </a:rPr>
              <a:t>ABRAHAM</a:t>
            </a:r>
            <a:br>
              <a:rPr lang="en-US" sz="6000" b="1" dirty="0">
                <a:latin typeface="+mn-lt"/>
              </a:rPr>
            </a:br>
            <a:r>
              <a:rPr lang="en-US" sz="4000" b="1" i="1" dirty="0">
                <a:latin typeface="+mn-lt"/>
              </a:rPr>
              <a:t>2100-1450 BC</a:t>
            </a:r>
            <a:r>
              <a:rPr lang="en-US" sz="4000" b="1" dirty="0">
                <a:latin typeface="+mn-lt"/>
              </a:rPr>
              <a:t> 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20280-9089-4312-97D1-DF0CF361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God Calls Abraham out of Ur.</a:t>
            </a:r>
          </a:p>
          <a:p>
            <a:r>
              <a:rPr lang="en-US" dirty="0"/>
              <a:t>God promises Abraham</a:t>
            </a:r>
          </a:p>
          <a:p>
            <a:pPr>
              <a:buFontTx/>
              <a:buChar char="-"/>
            </a:pPr>
            <a:r>
              <a:rPr lang="en-US" i="1" dirty="0"/>
              <a:t>Many descendants </a:t>
            </a:r>
          </a:p>
          <a:p>
            <a:pPr>
              <a:buFontTx/>
              <a:buChar char="-"/>
            </a:pPr>
            <a:r>
              <a:rPr lang="en-US" i="1" dirty="0"/>
              <a:t>I will be with you</a:t>
            </a:r>
          </a:p>
          <a:p>
            <a:pPr>
              <a:buFontTx/>
              <a:buChar char="-"/>
            </a:pPr>
            <a:r>
              <a:rPr lang="en-US" i="1" dirty="0"/>
              <a:t>I will bless the all  nations through you. </a:t>
            </a:r>
          </a:p>
          <a:p>
            <a:pPr marL="0" indent="0">
              <a:buNone/>
            </a:pPr>
            <a:r>
              <a:rPr lang="en-US" dirty="0"/>
              <a:t>* Isaac was born</a:t>
            </a:r>
          </a:p>
          <a:p>
            <a:pPr marL="0" indent="0">
              <a:buNone/>
            </a:pPr>
            <a:r>
              <a:rPr lang="en-US" dirty="0"/>
              <a:t>* Joseph</a:t>
            </a:r>
          </a:p>
        </p:txBody>
      </p:sp>
      <p:pic>
        <p:nvPicPr>
          <p:cNvPr id="4" name="Picture 3" descr="Criticism a Gift? - Carmichael Communitly Bible Church">
            <a:hlinkClick r:id="rId2" tgtFrame="&quot;_blank&quot;"/>
            <a:extLst>
              <a:ext uri="{FF2B5EF4-FFF2-40B4-BE49-F238E27FC236}">
                <a16:creationId xmlns:a16="http://schemas.microsoft.com/office/drawing/2014/main" id="{4E9B458C-F990-44B2-9DF5-584C9C0FB5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67468"/>
            <a:ext cx="2752725" cy="19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1117D0-398F-4A83-8666-4FAE9D793CF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3429001"/>
            <a:ext cx="1073150" cy="121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empaper Kids Falling Stars Grey and Metallic Gold Self-Adhesive ...">
            <a:hlinkClick r:id="rId5" tgtFrame="&quot;_blank&quot;"/>
            <a:extLst>
              <a:ext uri="{FF2B5EF4-FFF2-40B4-BE49-F238E27FC236}">
                <a16:creationId xmlns:a16="http://schemas.microsoft.com/office/drawing/2014/main" id="{980AA654-DF08-4F5B-B445-BA5D3F7F56D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2787650"/>
            <a:ext cx="641350" cy="64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A43E-DA00-458B-A5AE-EBA56BA8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S </a:t>
            </a:r>
            <a:r>
              <a:rPr lang="en-US" sz="6600" b="1" dirty="0"/>
              <a:t>SINAI         </a:t>
            </a:r>
            <a:br>
              <a:rPr lang="en-US" sz="6600" b="1" dirty="0"/>
            </a:br>
            <a:r>
              <a:rPr lang="en-US" b="1" i="1" dirty="0"/>
              <a:t>1450 - 1050 BC</a:t>
            </a:r>
            <a:r>
              <a:rPr lang="en-US" b="1" dirty="0"/>
              <a:t>  </a:t>
            </a:r>
            <a:br>
              <a:rPr lang="en-US" b="1" dirty="0"/>
            </a:br>
            <a:r>
              <a:rPr lang="en-US" sz="3600" b="1" i="1" dirty="0">
                <a:solidFill>
                  <a:srgbClr val="FF0000"/>
                </a:solidFill>
              </a:rPr>
              <a:t>Exodus, Leviticus, Numbers, Deuteronomy, Joshua, Judges, Ruth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0BF1B-B2B9-4E9F-9375-E232E6BCD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Moses is God’s chosen leader. </a:t>
            </a:r>
          </a:p>
          <a:p>
            <a:r>
              <a:rPr lang="en-US" dirty="0"/>
              <a:t>God delivers His people. </a:t>
            </a:r>
          </a:p>
          <a:p>
            <a:r>
              <a:rPr lang="en-US" dirty="0"/>
              <a:t>God makes a covenant with Israel at Mt. Sinai. </a:t>
            </a:r>
          </a:p>
          <a:p>
            <a:r>
              <a:rPr lang="en-US" dirty="0"/>
              <a:t>They wondered in the wilderness</a:t>
            </a:r>
          </a:p>
          <a:p>
            <a:r>
              <a:rPr lang="en-US" dirty="0"/>
              <a:t>Conquest of the “promised” land under Joshua. (Joshua)</a:t>
            </a:r>
          </a:p>
          <a:p>
            <a:r>
              <a:rPr lang="en-US" dirty="0"/>
              <a:t>The Israelites serve idols like other nations. (Judges) </a:t>
            </a:r>
          </a:p>
          <a:p>
            <a:r>
              <a:rPr lang="en-US" dirty="0"/>
              <a:t>God raises up deliverers “Judges” </a:t>
            </a:r>
          </a:p>
          <a:p>
            <a:r>
              <a:rPr lang="en-US" dirty="0"/>
              <a:t>God’s king is coming from the line of Judah. </a:t>
            </a:r>
            <a:r>
              <a:rPr lang="en-US" i="1" dirty="0"/>
              <a:t>(Ruth)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F08290-2951-464A-9B0A-0ADF68E4CC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29176"/>
            <a:ext cx="1073150" cy="121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ree Printable Ten Commandments List | ten commandments Pictures ...">
            <a:hlinkClick r:id="rId3" tgtFrame="&quot;_blank&quot;"/>
            <a:extLst>
              <a:ext uri="{FF2B5EF4-FFF2-40B4-BE49-F238E27FC236}">
                <a16:creationId xmlns:a16="http://schemas.microsoft.com/office/drawing/2014/main" id="{1B806DB0-4E1D-4674-86F8-907DB4DAA3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2495550"/>
            <a:ext cx="1381125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ree Printable Ten Commandments List | ten commandments Pictures ...">
            <a:hlinkClick r:id="rId3" tgtFrame="&quot;_blank&quot;"/>
            <a:extLst>
              <a:ext uri="{FF2B5EF4-FFF2-40B4-BE49-F238E27FC236}">
                <a16:creationId xmlns:a16="http://schemas.microsoft.com/office/drawing/2014/main" id="{7EB7939B-56E8-4FC7-98E2-66937769FF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829" y="95249"/>
            <a:ext cx="1750695" cy="1485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81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4763-C109-47C7-A5B2-50153089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K </a:t>
            </a:r>
            <a:r>
              <a:rPr lang="en-US" sz="6000" b="1" dirty="0"/>
              <a:t>KINGS       </a:t>
            </a:r>
            <a:br>
              <a:rPr lang="en-US" b="1" dirty="0"/>
            </a:br>
            <a:r>
              <a:rPr lang="en-US" b="1" i="1" dirty="0"/>
              <a:t>1050 - 586 BC </a:t>
            </a:r>
            <a:r>
              <a:rPr lang="en-US" sz="2200" b="1" i="1" dirty="0">
                <a:solidFill>
                  <a:srgbClr val="7030A0"/>
                </a:solidFill>
              </a:rPr>
              <a:t>1050-930 BC united Monarchy</a:t>
            </a:r>
            <a:br>
              <a:rPr lang="en-US" b="1" i="1" dirty="0"/>
            </a:br>
            <a:r>
              <a:rPr lang="en-US" sz="3100" b="1" i="1" dirty="0">
                <a:solidFill>
                  <a:srgbClr val="FF0000"/>
                </a:solidFill>
              </a:rPr>
              <a:t>1</a:t>
            </a:r>
            <a:r>
              <a:rPr lang="en-US" sz="3100" b="1" i="1" baseline="30000" dirty="0">
                <a:solidFill>
                  <a:srgbClr val="FF0000"/>
                </a:solidFill>
              </a:rPr>
              <a:t>ST</a:t>
            </a:r>
            <a:r>
              <a:rPr lang="en-US" sz="3100" b="1" i="1" dirty="0">
                <a:solidFill>
                  <a:srgbClr val="FF0000"/>
                </a:solidFill>
              </a:rPr>
              <a:t>  &amp; 2</a:t>
            </a:r>
            <a:r>
              <a:rPr lang="en-US" sz="3100" b="1" i="1" baseline="30000" dirty="0">
                <a:solidFill>
                  <a:srgbClr val="FF0000"/>
                </a:solidFill>
              </a:rPr>
              <a:t>ND</a:t>
            </a:r>
            <a:r>
              <a:rPr lang="en-US" sz="3100" b="1" i="1" dirty="0">
                <a:solidFill>
                  <a:srgbClr val="FF0000"/>
                </a:solidFill>
              </a:rPr>
              <a:t> Samuel, 1</a:t>
            </a:r>
            <a:r>
              <a:rPr lang="en-US" sz="3100" b="1" i="1" baseline="30000" dirty="0">
                <a:solidFill>
                  <a:srgbClr val="FF0000"/>
                </a:solidFill>
              </a:rPr>
              <a:t>st</a:t>
            </a:r>
            <a:r>
              <a:rPr lang="en-US" sz="3100" b="1" i="1" dirty="0">
                <a:solidFill>
                  <a:srgbClr val="FF0000"/>
                </a:solidFill>
              </a:rPr>
              <a:t> &amp; 2</a:t>
            </a:r>
            <a:r>
              <a:rPr lang="en-US" sz="3100" b="1" i="1" baseline="30000" dirty="0">
                <a:solidFill>
                  <a:srgbClr val="FF0000"/>
                </a:solidFill>
              </a:rPr>
              <a:t>nd</a:t>
            </a:r>
            <a:r>
              <a:rPr lang="en-US" sz="3100" b="1" i="1" dirty="0">
                <a:solidFill>
                  <a:srgbClr val="FF0000"/>
                </a:solidFill>
              </a:rPr>
              <a:t> Kings, 1</a:t>
            </a:r>
            <a:r>
              <a:rPr lang="en-US" sz="3100" b="1" i="1" baseline="30000" dirty="0">
                <a:solidFill>
                  <a:srgbClr val="FF0000"/>
                </a:solidFill>
              </a:rPr>
              <a:t>st</a:t>
            </a:r>
            <a:r>
              <a:rPr lang="en-US" sz="3100" b="1" i="1" dirty="0">
                <a:solidFill>
                  <a:srgbClr val="FF0000"/>
                </a:solidFill>
              </a:rPr>
              <a:t> &amp; 2</a:t>
            </a:r>
            <a:r>
              <a:rPr lang="en-US" sz="3100" b="1" i="1" baseline="30000" dirty="0">
                <a:solidFill>
                  <a:srgbClr val="FF0000"/>
                </a:solidFill>
              </a:rPr>
              <a:t>nd</a:t>
            </a:r>
            <a:r>
              <a:rPr lang="en-US" sz="3100" b="1" i="1" dirty="0">
                <a:solidFill>
                  <a:srgbClr val="FF0000"/>
                </a:solidFill>
              </a:rPr>
              <a:t> Chronicles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370D-8FD0-4C8D-8E1A-D34E0A6D6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Red crown represent kings chosen by men</a:t>
            </a:r>
            <a:r>
              <a:rPr lang="en-US" b="1" i="1" dirty="0"/>
              <a:t>. (not from the royal line of Judah)</a:t>
            </a:r>
          </a:p>
          <a:p>
            <a:r>
              <a:rPr lang="en-US" b="1" dirty="0"/>
              <a:t>Blue crown represent Kings chosen by God. </a:t>
            </a:r>
          </a:p>
          <a:p>
            <a:r>
              <a:rPr lang="en-US" b="1" dirty="0"/>
              <a:t>Saul</a:t>
            </a:r>
          </a:p>
          <a:p>
            <a:pPr marL="0" indent="0">
              <a:buNone/>
            </a:pPr>
            <a:r>
              <a:rPr lang="en-US" dirty="0"/>
              <a:t> - Line of Benjamin</a:t>
            </a:r>
          </a:p>
          <a:p>
            <a:pPr>
              <a:buFontTx/>
              <a:buChar char="-"/>
            </a:pPr>
            <a:r>
              <a:rPr lang="en-US" dirty="0"/>
              <a:t>Disobeyed God</a:t>
            </a:r>
          </a:p>
          <a:p>
            <a:pPr>
              <a:buFontTx/>
              <a:buChar char="-"/>
            </a:pPr>
            <a:r>
              <a:rPr lang="en-US" dirty="0"/>
              <a:t>Rejected King</a:t>
            </a:r>
          </a:p>
          <a:p>
            <a:r>
              <a:rPr lang="en-US" b="1" dirty="0"/>
              <a:t>David</a:t>
            </a:r>
          </a:p>
          <a:p>
            <a:pPr marL="0" indent="0">
              <a:buNone/>
            </a:pPr>
            <a:r>
              <a:rPr lang="en-US" dirty="0"/>
              <a:t>- God’s chosen</a:t>
            </a:r>
          </a:p>
          <a:p>
            <a:pPr marL="0" indent="0">
              <a:buNone/>
            </a:pPr>
            <a:r>
              <a:rPr lang="en-US" dirty="0"/>
              <a:t>- God promised him he will have everlasting kingdom </a:t>
            </a:r>
            <a:r>
              <a:rPr lang="en-US" sz="3200" b="1" dirty="0">
                <a:solidFill>
                  <a:srgbClr val="FF0000"/>
                </a:solidFill>
              </a:rPr>
              <a:t>(Jesus)</a:t>
            </a:r>
          </a:p>
          <a:p>
            <a:r>
              <a:rPr lang="en-US" b="1" dirty="0"/>
              <a:t>Solomon </a:t>
            </a:r>
          </a:p>
          <a:p>
            <a:pPr>
              <a:buFontTx/>
              <a:buChar char="-"/>
            </a:pPr>
            <a:r>
              <a:rPr lang="en-US" dirty="0"/>
              <a:t>Built a temple</a:t>
            </a:r>
          </a:p>
          <a:p>
            <a:pPr>
              <a:buFontTx/>
              <a:buChar char="-"/>
            </a:pPr>
            <a:r>
              <a:rPr lang="en-US" dirty="0"/>
              <a:t>Wise king</a:t>
            </a:r>
          </a:p>
          <a:p>
            <a:pPr>
              <a:buFontTx/>
              <a:buChar char="-"/>
            </a:pPr>
            <a:r>
              <a:rPr lang="en-US" dirty="0"/>
              <a:t>But many wives and Idols</a:t>
            </a:r>
          </a:p>
          <a:p>
            <a:endParaRPr lang="en-US" dirty="0"/>
          </a:p>
        </p:txBody>
      </p:sp>
      <p:pic>
        <p:nvPicPr>
          <p:cNvPr id="4" name="Picture 3" descr="Royal King's Crown Red">
            <a:extLst>
              <a:ext uri="{FF2B5EF4-FFF2-40B4-BE49-F238E27FC236}">
                <a16:creationId xmlns:a16="http://schemas.microsoft.com/office/drawing/2014/main" id="{F23A5634-01DA-4EF9-87E4-29DBF52BC4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40" y="-44054"/>
            <a:ext cx="1295400" cy="121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98EDCE-3FB9-4BBC-BCC6-9E2976FF6D3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2" y="74611"/>
            <a:ext cx="990600" cy="97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82CBFC-8945-46F6-A6D9-B27209B4E7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40" y="3675063"/>
            <a:ext cx="1055687" cy="1087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C3A104-3E4F-41AE-8CAB-914AB6CA32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7" y="4887914"/>
            <a:ext cx="80803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oyal King's Crown Red">
            <a:extLst>
              <a:ext uri="{FF2B5EF4-FFF2-40B4-BE49-F238E27FC236}">
                <a16:creationId xmlns:a16="http://schemas.microsoft.com/office/drawing/2014/main" id="{53639232-D76C-4B92-B9AD-D5B27D40A1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08" y="2486820"/>
            <a:ext cx="1604167" cy="1188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41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7C1D-1143-404B-BC8E-CA3988FD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Kingdom Divided </a:t>
            </a:r>
            <a:br>
              <a:rPr lang="en-US" sz="6000" b="1" dirty="0"/>
            </a:br>
            <a:r>
              <a:rPr lang="en-US" b="1" dirty="0"/>
              <a:t>930-586 BC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AF268-33C3-4367-B62F-EF928E9F1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Northern Kingdom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5453C-59E2-4BA5-8005-319CDA751C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i="1" dirty="0">
                <a:solidFill>
                  <a:srgbClr val="FF0000"/>
                </a:solidFill>
              </a:rPr>
              <a:t>Ten tribes of Israel</a:t>
            </a:r>
          </a:p>
          <a:p>
            <a:r>
              <a:rPr lang="en-US" sz="3600" b="1" dirty="0" err="1"/>
              <a:t>Jeroboami</a:t>
            </a:r>
            <a:endParaRPr lang="en-US" sz="3600" b="1" dirty="0"/>
          </a:p>
          <a:p>
            <a:r>
              <a:rPr lang="en-US" dirty="0"/>
              <a:t>Built alters to worship idols</a:t>
            </a:r>
          </a:p>
          <a:p>
            <a:r>
              <a:rPr lang="en-US" dirty="0"/>
              <a:t>The idols stayed for 200 years </a:t>
            </a:r>
          </a:p>
          <a:p>
            <a:r>
              <a:rPr lang="en-US" dirty="0"/>
              <a:t>722 BC They were taken by Assyrian Empire.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12F28-A1F7-42FD-A480-32FA2AF20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Southern Kingdom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70F84-E0C2-4DA2-B102-C65E9EACC9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Tribe of Judah and Benjamin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Along with priestly tribe of Levi </a:t>
            </a:r>
          </a:p>
          <a:p>
            <a:pPr marL="0" indent="0">
              <a:buNone/>
            </a:pPr>
            <a:r>
              <a:rPr lang="en-US" sz="1900" b="1" i="1" dirty="0">
                <a:solidFill>
                  <a:srgbClr val="0070C0"/>
                </a:solidFill>
              </a:rPr>
              <a:t>(2 chronicle 11:13-17)</a:t>
            </a:r>
          </a:p>
          <a:p>
            <a:r>
              <a:rPr lang="en-US" sz="3600" b="1" dirty="0"/>
              <a:t>Rehoboam</a:t>
            </a:r>
            <a:r>
              <a:rPr lang="en-US" sz="2000" b="1" i="1" dirty="0"/>
              <a:t> </a:t>
            </a:r>
            <a:r>
              <a:rPr lang="en-US" dirty="0"/>
              <a:t>Solomon’s Son </a:t>
            </a:r>
          </a:p>
          <a:p>
            <a:r>
              <a:rPr lang="en-US" dirty="0"/>
              <a:t>Few kings served God faithfully.</a:t>
            </a:r>
          </a:p>
          <a:p>
            <a:pPr marL="0" indent="0">
              <a:buNone/>
            </a:pPr>
            <a:r>
              <a:rPr lang="en-US" sz="2200" i="1" dirty="0"/>
              <a:t>(Asa, Jehoshaphat, Hezekiah and Josiah)</a:t>
            </a:r>
          </a:p>
          <a:p>
            <a:r>
              <a:rPr lang="en-US" dirty="0"/>
              <a:t>Most did evil in God’s sight. </a:t>
            </a:r>
          </a:p>
          <a:p>
            <a:r>
              <a:rPr lang="en-US" dirty="0"/>
              <a:t> 650 BC they were taken </a:t>
            </a:r>
            <a:r>
              <a:rPr lang="en-US"/>
              <a:t>by Babylonian </a:t>
            </a:r>
            <a:r>
              <a:rPr lang="en-US" dirty="0"/>
              <a:t>Empire. </a:t>
            </a:r>
          </a:p>
        </p:txBody>
      </p:sp>
      <p:pic>
        <p:nvPicPr>
          <p:cNvPr id="7" name="Picture 6" descr="Royal King's Crown Red">
            <a:extLst>
              <a:ext uri="{FF2B5EF4-FFF2-40B4-BE49-F238E27FC236}">
                <a16:creationId xmlns:a16="http://schemas.microsoft.com/office/drawing/2014/main" id="{E7AD0C4F-3CF5-41D5-A0A6-9F52E57832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04949"/>
            <a:ext cx="942975" cy="1000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AB28D8-5565-486A-BFC2-0BA60C86A0C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725" y="1504949"/>
            <a:ext cx="857250" cy="98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887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1915-48E0-4D4F-A2DB-C1CDF8EA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E </a:t>
            </a:r>
            <a:r>
              <a:rPr lang="en-US" sz="8000" b="1" dirty="0"/>
              <a:t>EXILE </a:t>
            </a:r>
            <a:r>
              <a:rPr lang="en-US" b="1" i="1" dirty="0"/>
              <a:t>586 - 539 BC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b="1" i="1" dirty="0"/>
              <a:t>Babylonian Empire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Jeremiah, Lamentations, Ezekiel, Daniel Obadiah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81F17-339F-4F8C-AEF3-71BB77F9E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ctr"/>
            <a:r>
              <a:rPr lang="en-US" sz="4000" dirty="0"/>
              <a:t>Prophets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37E4C-4A81-4578-9C5C-5BB8595940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Ezekiel </a:t>
            </a:r>
          </a:p>
          <a:p>
            <a:r>
              <a:rPr lang="en-US" dirty="0"/>
              <a:t>Daniel</a:t>
            </a:r>
          </a:p>
          <a:p>
            <a:r>
              <a:rPr lang="en-US" dirty="0"/>
              <a:t>Jeramiah</a:t>
            </a:r>
          </a:p>
          <a:p>
            <a:r>
              <a:rPr lang="en-US" dirty="0"/>
              <a:t>Obadiah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C9B70-95B5-4EC2-9C40-9DDD23819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4000" dirty="0"/>
              <a:t>God’s promises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21A53-A2BC-436A-B1B0-DFE807969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9699" y="2523344"/>
            <a:ext cx="5183188" cy="368458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Make a new covenant</a:t>
            </a:r>
          </a:p>
          <a:p>
            <a:pPr>
              <a:buFontTx/>
              <a:buChar char="-"/>
            </a:pPr>
            <a:r>
              <a:rPr lang="en-US" dirty="0"/>
              <a:t>New heart and Spirit</a:t>
            </a:r>
          </a:p>
          <a:p>
            <a:pPr>
              <a:buFontTx/>
              <a:buChar char="-"/>
            </a:pPr>
            <a:r>
              <a:rPr lang="en-US" dirty="0"/>
              <a:t>Forgive their sin</a:t>
            </a:r>
          </a:p>
          <a:p>
            <a:pPr>
              <a:buFontTx/>
              <a:buChar char="-"/>
            </a:pPr>
            <a:r>
              <a:rPr lang="en-US" dirty="0"/>
              <a:t>Raise up a righteous Davidic</a:t>
            </a:r>
          </a:p>
          <a:p>
            <a:pPr marL="0" indent="0">
              <a:buNone/>
            </a:pPr>
            <a:r>
              <a:rPr lang="en-US" dirty="0"/>
              <a:t> King</a:t>
            </a:r>
          </a:p>
          <a:p>
            <a:pPr>
              <a:buFontTx/>
              <a:buChar char="-"/>
            </a:pPr>
            <a:r>
              <a:rPr lang="en-US" dirty="0"/>
              <a:t>Jerusalem and the temple </a:t>
            </a:r>
          </a:p>
          <a:p>
            <a:pPr>
              <a:buFontTx/>
              <a:buChar char="-"/>
            </a:pPr>
            <a:r>
              <a:rPr lang="en-US" dirty="0"/>
              <a:t>will be rebuilt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DA771D09-B1A0-4E6F-AE65-CEB7B7BB4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5" y="209549"/>
            <a:ext cx="2378472" cy="1058081"/>
          </a:xfrm>
          <a:prstGeom prst="rect">
            <a:avLst/>
          </a:prstGeom>
        </p:spPr>
      </p:pic>
      <p:pic>
        <p:nvPicPr>
          <p:cNvPr id="8" name="Picture 7" descr="Criticism a Gift? - Carmichael Communitly Bible Church">
            <a:hlinkClick r:id="rId3" tgtFrame="&quot;_blank&quot;"/>
            <a:extLst>
              <a:ext uri="{FF2B5EF4-FFF2-40B4-BE49-F238E27FC236}">
                <a16:creationId xmlns:a16="http://schemas.microsoft.com/office/drawing/2014/main" id="{9816F299-4016-44B7-96E9-6EE5EB2374E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340" y="2455947"/>
            <a:ext cx="1219200" cy="700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empaper Kids Falling Stars Grey and Metallic Gold Self-Adhesive ...">
            <a:hlinkClick r:id="rId5" tgtFrame="&quot;_blank&quot;"/>
            <a:extLst>
              <a:ext uri="{FF2B5EF4-FFF2-40B4-BE49-F238E27FC236}">
                <a16:creationId xmlns:a16="http://schemas.microsoft.com/office/drawing/2014/main" id="{C8E45AA3-6D8C-4607-9F90-7A5D1331B6C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537" y="2540662"/>
            <a:ext cx="641350" cy="6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C39DA7-0993-44DC-BF2E-7028388F405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027" y="4071939"/>
            <a:ext cx="647701" cy="582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1A467C-12CB-410E-8018-ACB4D5E53D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353" y="5010296"/>
            <a:ext cx="1016375" cy="771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DEB692-C47B-4800-8AEA-50B5253DB8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63" y="3182012"/>
            <a:ext cx="650875" cy="70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4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548</Words>
  <Application>Microsoft Office PowerPoint</Application>
  <PresentationFormat>Widescreen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GIG Zoom Meeting </vt:lpstr>
      <vt:lpstr>OLD TESTAMENT</vt:lpstr>
      <vt:lpstr>CASKET EMPTY</vt:lpstr>
      <vt:lpstr> CASKET </vt:lpstr>
      <vt:lpstr>A  ABRAHAM 2100-1450 BC </vt:lpstr>
      <vt:lpstr>S SINAI          1450 - 1050 BC   Exodus, Leviticus, Numbers, Deuteronomy, Joshua, Judges, Ruth</vt:lpstr>
      <vt:lpstr>K KINGS        1050 - 586 BC 1050-930 BC united Monarchy 1ST  &amp; 2ND Samuel, 1st &amp; 2nd Kings, 1st &amp; 2nd Chronicles</vt:lpstr>
      <vt:lpstr>Kingdom Divided  930-586 BC</vt:lpstr>
      <vt:lpstr>E EXILE 586 - 539 BC  Babylonian Empire  Jeremiah, Lamentations, Ezekiel, Daniel Obadiah</vt:lpstr>
      <vt:lpstr>T TEMPLE 539 - 430 BC Persian Empire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 Zoom Meeting </dc:title>
  <dc:creator>Rahel Z</dc:creator>
  <cp:lastModifiedBy>Rahel Z</cp:lastModifiedBy>
  <cp:revision>11</cp:revision>
  <dcterms:created xsi:type="dcterms:W3CDTF">2020-05-19T09:11:12Z</dcterms:created>
  <dcterms:modified xsi:type="dcterms:W3CDTF">2020-06-25T17:08:23Z</dcterms:modified>
</cp:coreProperties>
</file>